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7" r:id="rId4"/>
    <p:sldMasterId id="2147483710" r:id="rId5"/>
  </p:sldMasterIdLst>
  <p:sldIdLst>
    <p:sldId id="271" r:id="rId6"/>
    <p:sldId id="272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8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6451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E182D3-B51C-44F6-90A3-8BC5B9AE69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6FDC7-8F21-47ED-A4D7-E55F041511E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911E-DF6A-477E-A92F-C098FC77FF7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154E3-1398-4E0B-8B63-F4DAD602F67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83430-61D4-4164-B2CA-5978D220182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B4E43-F7D1-4A33-A646-A5B2BEC7F70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BDF93-6A48-4403-AF55-B76E921B3B0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D7099-421D-496A-910C-69D55798BA1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6FADB-D5F0-4751-BEAA-EBCAAFB326D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FC380-2B72-43FB-9308-8BB1D0059A9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45ADD-EC91-4EBC-9FC5-55EF91E0684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5CF91-0A13-4F11-A88D-2AF8B400CC8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6A62D-8C90-4025-85EE-5178DAFFD7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22B42-89D8-49F1-93F5-A74AE7D786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728E0-758D-4938-8314-AE29A1DE8D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CB663-C591-467F-A36D-CC324E4CA6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51C71-E7C1-4933-9ACD-1FA6103E19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54F29-A0D4-4A21-9071-25F9BD2002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E06B1-4F2E-430B-8B06-4B48B24126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7C94C-9429-4B97-AA63-C973F1A175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10C60-7EEB-4F16-B7D1-32787F9F30B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3DE71-F882-4E31-B55A-1781E63F2F4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4BB60-D449-4D84-814F-2F8BC7409D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5CF91-0A13-4F11-A88D-2AF8B400CC8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6A62D-8C90-4025-85EE-5178DAFFD7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22B42-89D8-49F1-93F5-A74AE7D786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728E0-758D-4938-8314-AE29A1DE8D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CB663-C591-467F-A36D-CC324E4CA6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51C71-E7C1-4933-9ACD-1FA6103E19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54F29-A0D4-4A21-9071-25F9BD2002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E06B1-4F2E-430B-8B06-4B48B24126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7C94C-9429-4B97-AA63-C973F1A175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10C60-7EEB-4F16-B7D1-32787F9F30B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3DE71-F882-4E31-B55A-1781E63F2F4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4BB60-D449-4D84-814F-2F8BC7409D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5CF91-0A13-4F11-A88D-2AF8B400CC8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6A62D-8C90-4025-85EE-5178DAFFD7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22B42-89D8-49F1-93F5-A74AE7D786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728E0-758D-4938-8314-AE29A1DE8D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CB663-C591-467F-A36D-CC324E4CA6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51C71-E7C1-4933-9ACD-1FA6103E19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54F29-A0D4-4A21-9071-25F9BD2002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E06B1-4F2E-430B-8B06-4B48B24126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7C94C-9429-4B97-AA63-C973F1A175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10C60-7EEB-4F16-B7D1-32787F9F30B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3DE71-F882-4E31-B55A-1781E63F2F4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4BB60-D449-4D84-814F-2F8BC7409D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6349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611F70-BBF5-4945-962F-97C2137A0593}" type="slidenum">
              <a:rPr 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BF3642-3847-4AA5-A688-EE7F093FDF97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BF3642-3847-4AA5-A688-EE7F093FDF97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BF3642-3847-4AA5-A688-EE7F093FDF97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73823"/>
            <a:ext cx="3021013" cy="4248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5" descr="suicid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361" y="2552679"/>
            <a:ext cx="5184775" cy="39385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300154" y="443673"/>
            <a:ext cx="5143536" cy="1938992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Детский суицид</a:t>
            </a:r>
            <a:endParaRPr lang="ru-RU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/>
              <a:t>Ситуационные признаки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2800" smtClean="0"/>
              <a:t>Ребенок может решиться на самоубийство, если:</a:t>
            </a:r>
            <a:br>
              <a:rPr lang="ru-RU" sz="28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ru-RU" sz="2400" dirty="0" smtClean="0"/>
              <a:t>-  социально изолирован, чувствует себя отверженным;</a:t>
            </a:r>
            <a:br>
              <a:rPr lang="ru-RU" sz="2400" dirty="0" smtClean="0"/>
            </a:br>
            <a:r>
              <a:rPr lang="ru-RU" sz="2400" dirty="0" smtClean="0"/>
              <a:t>- живёт в нестабильном окружении (серьёзный кризис в семье; алкоголизм- личная или семейная проблема);</a:t>
            </a:r>
            <a:br>
              <a:rPr lang="ru-RU" sz="2400" dirty="0" smtClean="0"/>
            </a:br>
            <a:r>
              <a:rPr lang="ru-RU" sz="2400" dirty="0" smtClean="0"/>
              <a:t>- ощущает себя жертвой насилия - физического, сексуального или эмоционального;</a:t>
            </a:r>
            <a:br>
              <a:rPr lang="ru-RU" sz="2400" dirty="0" smtClean="0"/>
            </a:br>
            <a:r>
              <a:rPr lang="ru-RU" sz="2400" dirty="0" smtClean="0"/>
              <a:t>-  предпринимал раньше попытки самоубийства;</a:t>
            </a:r>
            <a:br>
              <a:rPr lang="ru-RU" sz="2400" dirty="0" smtClean="0"/>
            </a:br>
            <a:r>
              <a:rPr lang="ru-RU" sz="2400" dirty="0" smtClean="0"/>
              <a:t>- имеет склонность к суициду вследствие того, что он совершился кем-то из друзей, знакомых или членов семьи;</a:t>
            </a:r>
            <a:br>
              <a:rPr lang="ru-RU" sz="2400" dirty="0" smtClean="0"/>
            </a:br>
            <a:r>
              <a:rPr lang="ru-RU" sz="2400" dirty="0" smtClean="0"/>
              <a:t>- перенёс тяжёлую потерю (смерть кого-то из близких, развод родителей);</a:t>
            </a:r>
            <a:br>
              <a:rPr lang="ru-RU" sz="2400" dirty="0" smtClean="0"/>
            </a:br>
            <a:r>
              <a:rPr lang="ru-RU" sz="2400" dirty="0" smtClean="0"/>
              <a:t>- слишком критически относится к себе.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67" name="Group 139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7991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344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Если Вы слышите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Обязательно скажите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Запрещено говорить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12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«Ненавижу всех…»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«Чувствую, что что-то происходит. Давай поговорим об этом».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«Когда я был в твоем возрасте… да ты просто несешь чушь!»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60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«Все безнадежно и бессмысленно»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«Чувствую, что ты подавлен. Иногда мы все так чувствуем себя. Давай обсудим, какие у нас проблемы, как их можно разрешить».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«Подумай о тех, кому хуже, чем тебе».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1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«Всем было бы лучше без меня!»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«Ты много значишь для меня, для нас. Меня беспокоит твое настроение. Поговорим об этом».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«Не говори глупостей. Поговорим о другом».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6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«Вы не понимаете меня!»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«Расскажи мне, что ты чувствуешь. Я действительно хочу тебя понять».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«Где уж мне тебя понять!»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«Я совершил ужасный поступок»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«Я чувствую, что ты ощущаешь вину. Давай поговорим об этом».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«И что ты теперь хочешь? Выкладывай немедленно!»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6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«У меня никогда ничего не получается».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«Ты сейчас ощущаешь недостаток сил. Давай обсудим, как это изменить».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«Не получается – значит, не старался!».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8785225" cy="61912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0000CC"/>
                </a:solidFill>
              </a:rPr>
              <a:t>Самое главное — покажите своему ребенку, что он вам небезразличен. Дайте ему почувствовать, что он любимый и желанный. Постарайтесь уверить его, что все душевные раны со временем заживут. Убедите его в том, что безвыходных ситуаций не бывает! Помогите ему увидеть этот выход.</a:t>
            </a:r>
          </a:p>
          <a:p>
            <a:pPr eaLnBrk="1" hangingPunct="1"/>
            <a:endParaRPr lang="ru-RU" b="1" smtClean="0"/>
          </a:p>
        </p:txBody>
      </p:sp>
      <p:pic>
        <p:nvPicPr>
          <p:cNvPr id="21507" name="Picture 4" descr="91a401a41a623f86173e16f77d017a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2708275"/>
            <a:ext cx="5614988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b="1" smtClean="0">
                <a:solidFill>
                  <a:schemeClr val="accent2"/>
                </a:solidFill>
              </a:rPr>
              <a:t>Когда мы теряем ребенка из-за болезни или несчастного случая – это огромное горе, но когда ребенок сам  прерывает свой жизненный путь – это непоправимая трагедия.</a:t>
            </a:r>
            <a:r>
              <a:rPr lang="ru-RU" b="1" smtClean="0">
                <a:solidFill>
                  <a:srgbClr val="FF3300"/>
                </a:solidFill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b="1" smtClean="0">
              <a:solidFill>
                <a:srgbClr val="FF330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b="1" i="1" smtClean="0">
                <a:solidFill>
                  <a:srgbClr val="FF3300"/>
                </a:solidFill>
              </a:rPr>
              <a:t>Суицид</a:t>
            </a:r>
            <a:r>
              <a:rPr lang="ru-RU" b="1" i="1" smtClean="0"/>
              <a:t> </a:t>
            </a:r>
            <a:r>
              <a:rPr lang="ru-RU" b="1" smtClean="0"/>
              <a:t>– </a:t>
            </a:r>
            <a:r>
              <a:rPr lang="ru-RU" b="1" smtClean="0">
                <a:solidFill>
                  <a:srgbClr val="660066"/>
                </a:solidFill>
              </a:rPr>
              <a:t>акт лишения себя жизни, при котором человек действует целенаправленно, преднамеренно, осознанно (умышленное самоповреждение со смертельным исходом).</a:t>
            </a:r>
            <a:r>
              <a:rPr lang="ru-RU" smtClean="0">
                <a:solidFill>
                  <a:srgbClr val="660066"/>
                </a:solidFill>
              </a:rPr>
              <a:t> </a:t>
            </a:r>
            <a:endParaRPr lang="ru-RU" b="1" smtClean="0">
              <a:solidFill>
                <a:srgbClr val="660066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Autofit/>
          </a:bodyPr>
          <a:lstStyle/>
          <a:p>
            <a:pPr indent="571500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Самоубийство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– это  целенаправленное лишение себя жизни,  как правило, добровольное (хотя бывают и случаи вынужденного самоубийства) и самостоятельное (в некоторых случаях осуществляется с помощью других людей).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/>
            </a:r>
            <a:br>
              <a:rPr lang="ru-RU" sz="2400" dirty="0" smtClean="0">
                <a:ea typeface="Calibri" pitchFamily="34" charset="0"/>
                <a:cs typeface="Times New Roman" pitchFamily="18" charset="0"/>
              </a:rPr>
            </a:br>
            <a:endParaRPr lang="ru-RU" sz="2400" dirty="0" smtClean="0"/>
          </a:p>
        </p:txBody>
      </p:sp>
      <p:pic>
        <p:nvPicPr>
          <p:cNvPr id="3075" name="Picture 2" descr="D:\СОЦ ПЕДАГОГ  2011\МОИ презентации\Суицид дети\1319092264_116529_image_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928802"/>
            <a:ext cx="6959622" cy="46397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404813"/>
            <a:ext cx="8229600" cy="9652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Font typeface="Arial" charset="0"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 самоубийства условно делятся на два класса </a:t>
            </a:r>
            <a:r>
              <a:rPr 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истинные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демонстративные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(так называемый 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парасуицид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или 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псевдосуицид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800" dirty="0" smtClean="0"/>
          </a:p>
        </p:txBody>
      </p:sp>
      <p:pic>
        <p:nvPicPr>
          <p:cNvPr id="4099" name="Picture 2" descr="D:\СОЦ ПЕДАГОГ  2011\МОИ презентации\Суицид дети\suicidalnyi-podrost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5362" y="1628774"/>
            <a:ext cx="4050299" cy="35147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4100" name="Picture 3" descr="D:\СОЦ ПЕДАГОГ  2011\МОИ презентации\Суицид дети\suicid3.jpg"/>
          <p:cNvPicPr>
            <a:picLocks noChangeAspect="1" noChangeArrowheads="1"/>
          </p:cNvPicPr>
          <p:nvPr/>
        </p:nvPicPr>
        <p:blipFill>
          <a:blip r:embed="rId3" cstate="print"/>
          <a:srcRect r="21208" b="3949"/>
          <a:stretch>
            <a:fillRect/>
          </a:stretch>
        </p:blipFill>
        <p:spPr bwMode="auto">
          <a:xfrm>
            <a:off x="539750" y="1785926"/>
            <a:ext cx="4565650" cy="453232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/>
              <a:t>Как правило, </a:t>
            </a:r>
            <a:r>
              <a:rPr lang="ru-RU" sz="3000" b="1" dirty="0" err="1"/>
              <a:t>псевдосуицид</a:t>
            </a:r>
            <a:r>
              <a:rPr lang="ru-RU" sz="3000" b="1" dirty="0"/>
              <a:t> совершается в </a:t>
            </a:r>
            <a:r>
              <a:rPr lang="ru-RU" sz="3000" b="1" dirty="0">
                <a:solidFill>
                  <a:srgbClr val="FF0000"/>
                </a:solidFill>
              </a:rPr>
              <a:t>состоянии аффекта </a:t>
            </a:r>
            <a:r>
              <a:rPr lang="ru-RU" sz="3000" b="1" dirty="0"/>
              <a:t>и является не столько попыткой лишить себя жизни, сколько </a:t>
            </a:r>
            <a:r>
              <a:rPr lang="ru-RU" sz="3000" b="1" dirty="0">
                <a:solidFill>
                  <a:srgbClr val="FF0000"/>
                </a:solidFill>
              </a:rPr>
              <a:t>«криком о помощи», </a:t>
            </a:r>
            <a:r>
              <a:rPr lang="ru-RU" sz="3000" b="1" dirty="0"/>
              <a:t>попыткой обратить на себя и свои проблемы внимание окружающих</a:t>
            </a:r>
            <a:r>
              <a:rPr lang="ru-RU" sz="3000" b="1" dirty="0" smtClean="0"/>
              <a:t>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 smtClean="0"/>
              <a:t>Эти </a:t>
            </a:r>
            <a:r>
              <a:rPr lang="ru-RU" sz="3000" b="1" dirty="0"/>
              <a:t>действия так же называют </a:t>
            </a:r>
            <a:r>
              <a:rPr lang="ru-RU" sz="3000" b="1" dirty="0">
                <a:solidFill>
                  <a:srgbClr val="FF0000"/>
                </a:solidFill>
              </a:rPr>
              <a:t>«демонстративная попытка суицида». </a:t>
            </a:r>
            <a:endParaRPr lang="ru-RU" sz="3000" b="1" dirty="0" smtClean="0">
              <a:solidFill>
                <a:srgbClr val="FF000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 smtClean="0"/>
              <a:t>В </a:t>
            </a:r>
            <a:r>
              <a:rPr lang="ru-RU" sz="3000" b="1" dirty="0"/>
              <a:t>противовес </a:t>
            </a:r>
            <a:r>
              <a:rPr lang="ru-RU" sz="3000" b="1" dirty="0" err="1"/>
              <a:t>псевдосуициду</a:t>
            </a:r>
            <a:r>
              <a:rPr lang="ru-RU" sz="3000" b="1" dirty="0"/>
              <a:t>, </a:t>
            </a:r>
            <a:r>
              <a:rPr lang="ru-RU" sz="3000" b="1" dirty="0">
                <a:solidFill>
                  <a:srgbClr val="FF0000"/>
                </a:solidFill>
              </a:rPr>
              <a:t>истинный суицид</a:t>
            </a:r>
            <a:r>
              <a:rPr lang="ru-RU" sz="3000" b="1" dirty="0"/>
              <a:t> — это как правило хорошо спланированное мероприятие, цель которого — любой ценой лишить себя жизни вне зависимости от мнения и реакции родных, близких, друзей и т. </a:t>
            </a:r>
            <a:r>
              <a:rPr lang="ru-RU" sz="3000" b="1" dirty="0" smtClean="0"/>
              <a:t>д.</a:t>
            </a:r>
            <a:endParaRPr lang="ru-RU" sz="3000" b="1" dirty="0"/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u="sng" dirty="0">
                <a:solidFill>
                  <a:srgbClr val="FF0000"/>
                </a:solidFill>
              </a:rPr>
              <a:t>Причины подростковых самоубийств: </a:t>
            </a:r>
            <a:br>
              <a:rPr lang="ru-RU" sz="5400" b="1" u="sng" dirty="0">
                <a:solidFill>
                  <a:srgbClr val="FF0000"/>
                </a:solidFill>
              </a:rPr>
            </a:br>
            <a:endParaRPr lang="ru-RU" sz="5400" b="1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solidFill>
                <a:srgbClr val="7030A0"/>
              </a:solidFill>
            </a:endParaRPr>
          </a:p>
          <a:p>
            <a:pPr algn="ctr" fontAlgn="auto">
              <a:spcAft>
                <a:spcPts val="0"/>
              </a:spcAft>
              <a:buFontTx/>
              <a:buChar char="-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бедность,</a:t>
            </a:r>
          </a:p>
          <a:p>
            <a:pPr algn="ctr" fontAlgn="auto">
              <a:spcAft>
                <a:spcPts val="0"/>
              </a:spcAft>
              <a:buFontTx/>
              <a:buChar char="-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отношения в семье и со сверстниками</a:t>
            </a:r>
            <a:r>
              <a:rPr lang="ru-RU" b="1" dirty="0" smtClean="0">
                <a:solidFill>
                  <a:srgbClr val="7030A0"/>
                </a:solidFill>
              </a:rPr>
              <a:t>,                                        - алкоголь </a:t>
            </a:r>
            <a:r>
              <a:rPr lang="ru-RU" b="1" dirty="0">
                <a:solidFill>
                  <a:srgbClr val="7030A0"/>
                </a:solidFill>
              </a:rPr>
              <a:t>и наркотики, 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ctr" fontAlgn="auto">
              <a:spcAft>
                <a:spcPts val="0"/>
              </a:spcAft>
              <a:buFontTx/>
              <a:buChar char="-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неразделённая </a:t>
            </a:r>
            <a:r>
              <a:rPr lang="ru-RU" b="1" dirty="0">
                <a:solidFill>
                  <a:srgbClr val="7030A0"/>
                </a:solidFill>
              </a:rPr>
              <a:t>любовь, 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ctr" fontAlgn="auto">
              <a:spcAft>
                <a:spcPts val="0"/>
              </a:spcAft>
              <a:buFontTx/>
              <a:buChar char="-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пережитое </a:t>
            </a:r>
            <a:r>
              <a:rPr lang="ru-RU" b="1" dirty="0">
                <a:solidFill>
                  <a:srgbClr val="7030A0"/>
                </a:solidFill>
              </a:rPr>
              <a:t>в детстве насилие</a:t>
            </a:r>
            <a:r>
              <a:rPr lang="ru-RU" b="1" dirty="0" smtClean="0">
                <a:solidFill>
                  <a:srgbClr val="7030A0"/>
                </a:solidFill>
              </a:rPr>
              <a:t>,</a:t>
            </a:r>
          </a:p>
          <a:p>
            <a:pPr algn="ctr" fontAlgn="auto">
              <a:spcAft>
                <a:spcPts val="0"/>
              </a:spcAft>
              <a:buFontTx/>
              <a:buChar char="-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социальная изоляция, 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ctr" fontAlgn="auto">
              <a:spcAft>
                <a:spcPts val="0"/>
              </a:spcAft>
              <a:buFontTx/>
              <a:buChar char="-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расстройства </a:t>
            </a:r>
            <a:r>
              <a:rPr lang="ru-RU" b="1" dirty="0">
                <a:solidFill>
                  <a:srgbClr val="7030A0"/>
                </a:solidFill>
              </a:rPr>
              <a:t>психики, включая депрессию с шизофренией, и так далее.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500042"/>
            <a:ext cx="8229600" cy="44958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sz="3600" b="1" u="sng" dirty="0" smtClean="0">
                <a:solidFill>
                  <a:schemeClr val="tx2">
                    <a:lumMod val="75000"/>
                  </a:schemeClr>
                </a:solidFill>
              </a:rPr>
              <a:t>Признаки по которым можно заподозрить, что подросток задумал серьезно совершить самоубийство </a:t>
            </a:r>
          </a:p>
          <a:p>
            <a:pPr eaLnBrk="1" hangingPunct="1">
              <a:defRPr/>
            </a:pPr>
            <a:r>
              <a:rPr lang="ru-RU" dirty="0" smtClean="0"/>
              <a:t>Словесные</a:t>
            </a:r>
          </a:p>
          <a:p>
            <a:pPr eaLnBrk="1" hangingPunct="1">
              <a:defRPr/>
            </a:pPr>
            <a:r>
              <a:rPr lang="ru-RU" dirty="0" smtClean="0"/>
              <a:t>Поведенческие</a:t>
            </a:r>
          </a:p>
          <a:p>
            <a:pPr eaLnBrk="1" hangingPunct="1">
              <a:defRPr/>
            </a:pPr>
            <a:r>
              <a:rPr lang="ru-RU" dirty="0" smtClean="0"/>
              <a:t>ситуационные.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959804"/>
            <a:ext cx="3092472" cy="35379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8080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/>
              <a:t>Словесные признаки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Подросток, готовящийся совершить самоубийство, часто говорит о своём душевном состоянии: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90800"/>
            <a:ext cx="8153400" cy="4267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ru-RU" sz="2800" dirty="0" smtClean="0"/>
              <a:t>- прямо говорит о смерти: «Я собираюсь покончить с собой», «Я не могу так дальше жить»;</a:t>
            </a:r>
            <a:br>
              <a:rPr lang="ru-RU" sz="2800" dirty="0" smtClean="0"/>
            </a:br>
            <a:r>
              <a:rPr lang="ru-RU" sz="2800" dirty="0" smtClean="0"/>
              <a:t>- косвенно намекает о своём намерении: «Я больше не буду ни для кого проблемой», «Тебе больше не придётся обо мне волноваться»;</a:t>
            </a:r>
            <a:br>
              <a:rPr lang="ru-RU" sz="2800" dirty="0" smtClean="0"/>
            </a:br>
            <a:r>
              <a:rPr lang="ru-RU" sz="2800" dirty="0" smtClean="0"/>
              <a:t>- много шутит на тему самоубийства;</a:t>
            </a:r>
            <a:br>
              <a:rPr lang="ru-RU" sz="2800" dirty="0" smtClean="0"/>
            </a:br>
            <a:r>
              <a:rPr lang="ru-RU" sz="2800" dirty="0" smtClean="0"/>
              <a:t>- проявляет нездоровую заинтересованность вопросами смерти.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/>
              <a:t>Поведенческие признаки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Подросток может: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ru-RU" sz="2200" dirty="0" smtClean="0"/>
              <a:t>1. раздавать другим вещи, имеющие большую личную значимость, окончательно приводить в порядок дела, мириться с давними врагами;</a:t>
            </a:r>
          </a:p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ru-RU" sz="2200" dirty="0" smtClean="0"/>
              <a:t>2. демонстрировать радикальные перемены в поведении, такие как:</a:t>
            </a:r>
          </a:p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ru-RU" sz="2200" dirty="0" smtClean="0"/>
              <a:t>- в еде - есть слишком мало или слишком много; </a:t>
            </a:r>
            <a:br>
              <a:rPr lang="ru-RU" sz="2200" dirty="0" smtClean="0"/>
            </a:br>
            <a:r>
              <a:rPr lang="ru-RU" sz="2200" dirty="0" smtClean="0"/>
              <a:t>- во сне - спать слишком мало или слишком много;</a:t>
            </a:r>
            <a:br>
              <a:rPr lang="ru-RU" sz="2200" dirty="0" smtClean="0"/>
            </a:br>
            <a:r>
              <a:rPr lang="ru-RU" sz="2200" dirty="0" smtClean="0"/>
              <a:t>- во внешнем виде - стать неряшливым; </a:t>
            </a:r>
            <a:br>
              <a:rPr lang="ru-RU" sz="2200" dirty="0" smtClean="0"/>
            </a:br>
            <a:r>
              <a:rPr lang="ru-RU" sz="2200" dirty="0" smtClean="0"/>
              <a:t>- в школьных привычках - пропускать занятия, не выполнять  домашние задания, избегать общения с одноклассниками, проявлять раздражительность, угрюмость, находиться в подавленном настроении; </a:t>
            </a:r>
            <a:br>
              <a:rPr lang="ru-RU" sz="2200" dirty="0" smtClean="0"/>
            </a:br>
            <a:r>
              <a:rPr lang="ru-RU" sz="2200" dirty="0" smtClean="0"/>
              <a:t>- замкнуться от семьи и друзей;</a:t>
            </a:r>
            <a:br>
              <a:rPr lang="ru-RU" sz="2200" dirty="0" smtClean="0"/>
            </a:br>
            <a:r>
              <a:rPr lang="ru-RU" sz="2200" dirty="0" smtClean="0"/>
              <a:t>- быть чрезмерно деятельным или наоборот безразличным к окружающему миру; ощущать попеременно то внезапную эйфорию, то приступы отчаяния;</a:t>
            </a:r>
            <a:br>
              <a:rPr lang="ru-RU" sz="2200" dirty="0" smtClean="0"/>
            </a:br>
            <a:r>
              <a:rPr lang="ru-RU" sz="2200" dirty="0" smtClean="0"/>
              <a:t>- проявлять признаки беспомощности, безнадёжности и отчаяния.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467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Тема Office</vt:lpstr>
      <vt:lpstr>Разрез</vt:lpstr>
      <vt:lpstr>Оформление по умолчанию</vt:lpstr>
      <vt:lpstr>1_Оформление по умолчанию</vt:lpstr>
      <vt:lpstr>2_Оформление по умолчанию</vt:lpstr>
      <vt:lpstr>Презентация PowerPoint</vt:lpstr>
      <vt:lpstr>Презентация PowerPoint</vt:lpstr>
      <vt:lpstr>Самоубийство  – это  целенаправленное лишение себя жизни,  как правило, добровольное (хотя бывают и случаи вынужденного самоубийства) и самостоятельное (в некоторых случаях осуществляется с помощью других людей). </vt:lpstr>
      <vt:lpstr>Презентация PowerPoint</vt:lpstr>
      <vt:lpstr>Презентация PowerPoint</vt:lpstr>
      <vt:lpstr>Причины подростковых самоубийств:  </vt:lpstr>
      <vt:lpstr> </vt:lpstr>
      <vt:lpstr>Словесные признаки Подросток, готовящийся совершить самоубийство, часто говорит о своём душевном состоянии: </vt:lpstr>
      <vt:lpstr>Поведенческие признаки Подросток может:</vt:lpstr>
      <vt:lpstr>Ситуационные признаки Ребенок может решиться на самоубийство, если: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Подростковый суици́д                          (или самоубийство) — это умышленное лишение себя жизни подростками</dc:title>
  <dc:creator>RUS</dc:creator>
  <cp:lastModifiedBy>Ефимова</cp:lastModifiedBy>
  <cp:revision>5</cp:revision>
  <dcterms:created xsi:type="dcterms:W3CDTF">2013-05-29T06:46:16Z</dcterms:created>
  <dcterms:modified xsi:type="dcterms:W3CDTF">2017-12-18T03:26:20Z</dcterms:modified>
</cp:coreProperties>
</file>